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59" r:id="rId4"/>
  </p:sldMasterIdLst>
  <p:notesMasterIdLst>
    <p:notesMasterId r:id="rId11"/>
  </p:notesMasterIdLst>
  <p:sldIdLst>
    <p:sldId id="256" r:id="rId5"/>
    <p:sldId id="267" r:id="rId6"/>
    <p:sldId id="259" r:id="rId7"/>
    <p:sldId id="269" r:id="rId8"/>
    <p:sldId id="263" r:id="rId9"/>
    <p:sldId id="264" r:id="rId10"/>
  </p:sldIdLst>
  <p:sldSz cx="9144000" cy="5143500" type="screen16x9"/>
  <p:notesSz cx="6858000" cy="9144000"/>
  <p:embeddedFontLst>
    <p:embeddedFont>
      <p:font typeface="Helvetica" pitchFamily="2" charset="0"/>
      <p:regular r:id="rId12"/>
      <p:bold r:id="rId13"/>
      <p:italic r:id="rId14"/>
      <p:boldItalic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0A6E"/>
    <a:srgbClr val="F79443"/>
    <a:srgbClr val="F8A45F"/>
    <a:srgbClr val="8321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58"/>
  </p:normalViewPr>
  <p:slideViewPr>
    <p:cSldViewPr snapToGrid="0">
      <p:cViewPr varScale="1">
        <p:scale>
          <a:sx n="160" d="100"/>
          <a:sy n="160" d="100"/>
        </p:scale>
        <p:origin x="784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2.fntdata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font" Target="fonts/font1.fntdata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font" Target="fonts/font4.fntdata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3.fntdata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3.jpeg>
</file>

<file path=ppt/media/image4.png>
</file>

<file path=ppt/media/image5.png>
</file>

<file path=ppt/media/image6.sv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>
          <a:extLst>
            <a:ext uri="{FF2B5EF4-FFF2-40B4-BE49-F238E27FC236}">
              <a16:creationId xmlns:a16="http://schemas.microsoft.com/office/drawing/2014/main" id="{1E2C7A95-B65E-1E68-F81E-0F5F625C4E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>
            <a:extLst>
              <a:ext uri="{FF2B5EF4-FFF2-40B4-BE49-F238E27FC236}">
                <a16:creationId xmlns:a16="http://schemas.microsoft.com/office/drawing/2014/main" id="{88CCC5E4-9196-CB91-5AE5-F845E14CDB1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>
            <a:extLst>
              <a:ext uri="{FF2B5EF4-FFF2-40B4-BE49-F238E27FC236}">
                <a16:creationId xmlns:a16="http://schemas.microsoft.com/office/drawing/2014/main" id="{933CC00C-0D24-DD6D-4D9E-204148259AC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23020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4801AF-0242-BAC8-E697-2756FB4672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352467-2C75-10C1-2D57-3A552FEEF7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68E31F-A20C-D9EB-68A4-C2F620FA25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F180A0-2ABC-4747-A786-2E1607114DA9}" type="datetimeFigureOut">
              <a:rPr lang="en-US" smtClean="0"/>
              <a:t>4/16/25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2E7333-F42A-2AE1-33F0-978230ADB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8F29D3-023E-DA9C-A070-8773B7EEBB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668A4-6295-4ACA-8F14-C6C6A0AE25C8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9339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"/>
              <a:t>‹N›</a:t>
            </a:fld>
            <a:endParaRPr/>
          </a:p>
        </p:txBody>
      </p:sp>
      <p:pic>
        <p:nvPicPr>
          <p:cNvPr id="2" name="Google Shape;64;p14" title="SwissHacks logo main_purple@2x (2).png">
            <a:extLst>
              <a:ext uri="{FF2B5EF4-FFF2-40B4-BE49-F238E27FC236}">
                <a16:creationId xmlns:a16="http://schemas.microsoft.com/office/drawing/2014/main" id="{BC9BC4DD-A102-FDE8-A10C-16CC4F38B43E}"/>
              </a:ext>
            </a:extLst>
          </p:cNvPr>
          <p:cNvPicPr preferRelativeResize="0"/>
          <p:nvPr userDrawn="1"/>
        </p:nvPicPr>
        <p:blipFill>
          <a:blip r:embed="rId13" cstate="hq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530850" y="445025"/>
            <a:ext cx="1301450" cy="357525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svg"/><Relationship Id="rId7" Type="http://schemas.openxmlformats.org/officeDocument/2006/relationships/image" Target="../media/image10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9.png"/><Relationship Id="rId11" Type="http://schemas.openxmlformats.org/officeDocument/2006/relationships/image" Target="../media/image14.svg"/><Relationship Id="rId5" Type="http://schemas.openxmlformats.org/officeDocument/2006/relationships/image" Target="../media/image8.sv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7" Type="http://schemas.openxmlformats.org/officeDocument/2006/relationships/image" Target="../media/image20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9.png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people posing for a photo&#10;&#10;AI-generated content may be incorrect.">
            <a:extLst>
              <a:ext uri="{FF2B5EF4-FFF2-40B4-BE49-F238E27FC236}">
                <a16:creationId xmlns:a16="http://schemas.microsoft.com/office/drawing/2014/main" id="{9D39DBAE-FCDE-9D58-8918-234B375D73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77303" y="1716435"/>
            <a:ext cx="4277098" cy="284961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1C2005B-E488-E485-6701-1E1EEA7CD9DB}"/>
              </a:ext>
            </a:extLst>
          </p:cNvPr>
          <p:cNvSpPr txBox="1"/>
          <p:nvPr/>
        </p:nvSpPr>
        <p:spPr>
          <a:xfrm>
            <a:off x="1644316" y="681721"/>
            <a:ext cx="55265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chemeClr val="bg1"/>
                </a:solidFill>
              </a:rPr>
              <a:t>TechBabies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3">
          <a:extLst>
            <a:ext uri="{FF2B5EF4-FFF2-40B4-BE49-F238E27FC236}">
              <a16:creationId xmlns:a16="http://schemas.microsoft.com/office/drawing/2014/main" id="{23186964-86B0-07A0-9BEF-6B5D520690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0967D7-0755-79C9-A078-8A05E56CDF3B}"/>
              </a:ext>
            </a:extLst>
          </p:cNvPr>
          <p:cNvSpPr txBox="1"/>
          <p:nvPr/>
        </p:nvSpPr>
        <p:spPr>
          <a:xfrm>
            <a:off x="1808747" y="1604578"/>
            <a:ext cx="552650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bg1"/>
                </a:solidFill>
                <a:latin typeface="Helvetica" pitchFamily="2" charset="0"/>
              </a:rPr>
              <a:t>Our team, </a:t>
            </a:r>
            <a:r>
              <a:rPr lang="en-US" sz="2800" b="1" dirty="0" err="1">
                <a:solidFill>
                  <a:srgbClr val="FD9F5B"/>
                </a:solidFill>
                <a:latin typeface="Helvetica" pitchFamily="2" charset="0"/>
              </a:rPr>
              <a:t>Techbabies</a:t>
            </a:r>
            <a:r>
              <a:rPr lang="en-US" sz="2800" b="1" dirty="0">
                <a:solidFill>
                  <a:schemeClr val="bg1"/>
                </a:solidFill>
                <a:latin typeface="Helvetica" pitchFamily="2" charset="0"/>
              </a:rPr>
              <a:t>, developed an add-on for your website to help investors easily access your startup data.</a:t>
            </a:r>
          </a:p>
        </p:txBody>
      </p:sp>
    </p:spTree>
    <p:extLst>
      <p:ext uri="{BB962C8B-B14F-4D97-AF65-F5344CB8AC3E}">
        <p14:creationId xmlns:p14="http://schemas.microsoft.com/office/powerpoint/2010/main" val="35521213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DFFB786F-BA8D-29F6-78AD-FD1FCC2D1795}"/>
              </a:ext>
            </a:extLst>
          </p:cNvPr>
          <p:cNvSpPr/>
          <p:nvPr/>
        </p:nvSpPr>
        <p:spPr>
          <a:xfrm>
            <a:off x="0" y="0"/>
            <a:ext cx="9144000" cy="526376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VIDEO OK.mp4">
            <a:hlinkClick r:id="" action="ppaction://media"/>
            <a:extLst>
              <a:ext uri="{FF2B5EF4-FFF2-40B4-BE49-F238E27FC236}">
                <a16:creationId xmlns:a16="http://schemas.microsoft.com/office/drawing/2014/main" id="{2212A538-EFCF-9BED-CA95-82AAF20072C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7078" y="0"/>
            <a:ext cx="8054162" cy="4530203"/>
          </a:xfrm>
        </p:spPr>
      </p:pic>
    </p:spTree>
    <p:extLst>
      <p:ext uri="{BB962C8B-B14F-4D97-AF65-F5344CB8AC3E}">
        <p14:creationId xmlns:p14="http://schemas.microsoft.com/office/powerpoint/2010/main" val="2420338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298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7E90C8-FB04-7A99-39B5-D56C278F3B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66A843-08AC-B58E-C8D8-80005AFE0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500" b="1">
                <a:solidFill>
                  <a:srgbClr val="F79443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The technology behind it</a:t>
            </a:r>
          </a:p>
        </p:txBody>
      </p:sp>
      <p:pic>
        <p:nvPicPr>
          <p:cNvPr id="29" name="Graphic 28" descr="Database with solid fill">
            <a:extLst>
              <a:ext uri="{FF2B5EF4-FFF2-40B4-BE49-F238E27FC236}">
                <a16:creationId xmlns:a16="http://schemas.microsoft.com/office/drawing/2014/main" id="{962A52BD-19D4-3EEB-11E8-9CBDBC76C2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95933" y="1277622"/>
            <a:ext cx="914400" cy="914400"/>
          </a:xfrm>
          <a:prstGeom prst="rect">
            <a:avLst/>
          </a:prstGeom>
        </p:spPr>
      </p:pic>
      <p:pic>
        <p:nvPicPr>
          <p:cNvPr id="4" name="Graphic 3" descr="Newspaper with solid fill">
            <a:extLst>
              <a:ext uri="{FF2B5EF4-FFF2-40B4-BE49-F238E27FC236}">
                <a16:creationId xmlns:a16="http://schemas.microsoft.com/office/drawing/2014/main" id="{44DA22E2-82B3-3D59-9B71-A31D95FEA6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39453" y="3245567"/>
            <a:ext cx="827359" cy="827359"/>
          </a:xfrm>
          <a:prstGeom prst="rect">
            <a:avLst/>
          </a:prstGeom>
        </p:spPr>
      </p:pic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AF02F2DE-674B-1FA5-D4D9-08CA56B6299D}"/>
              </a:ext>
            </a:extLst>
          </p:cNvPr>
          <p:cNvCxnSpPr>
            <a:cxnSpLocks/>
          </p:cNvCxnSpPr>
          <p:nvPr/>
        </p:nvCxnSpPr>
        <p:spPr>
          <a:xfrm flipV="1">
            <a:off x="3020902" y="1734466"/>
            <a:ext cx="2996440" cy="713"/>
          </a:xfrm>
          <a:prstGeom prst="straightConnector1">
            <a:avLst/>
          </a:prstGeom>
          <a:ln w="19050">
            <a:solidFill>
              <a:srgbClr val="300A6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E6AEAF32-321D-684D-6F04-262BACF5C49C}"/>
              </a:ext>
            </a:extLst>
          </p:cNvPr>
          <p:cNvSpPr/>
          <p:nvPr/>
        </p:nvSpPr>
        <p:spPr>
          <a:xfrm>
            <a:off x="1210333" y="1441734"/>
            <a:ext cx="1588341" cy="586176"/>
          </a:xfrm>
          <a:prstGeom prst="roundRect">
            <a:avLst/>
          </a:prstGeom>
          <a:solidFill>
            <a:srgbClr val="300A6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err="1">
                <a:latin typeface="Helvetica" panose="020B0604020202020204" pitchFamily="34" charset="0"/>
                <a:cs typeface="Helvetica" panose="020B0604020202020204" pitchFamily="34" charset="0"/>
              </a:rPr>
              <a:t>Startupticker</a:t>
            </a:r>
            <a:r>
              <a:rPr lang="en-US" sz="1600">
                <a:latin typeface="Helvetica" panose="020B0604020202020204" pitchFamily="34" charset="0"/>
                <a:cs typeface="Helvetica" panose="020B0604020202020204" pitchFamily="34" charset="0"/>
              </a:rPr>
              <a:t> databases</a:t>
            </a:r>
          </a:p>
        </p:txBody>
      </p:sp>
      <p:sp>
        <p:nvSpPr>
          <p:cNvPr id="6" name="Rounded Rectangle 4">
            <a:extLst>
              <a:ext uri="{FF2B5EF4-FFF2-40B4-BE49-F238E27FC236}">
                <a16:creationId xmlns:a16="http://schemas.microsoft.com/office/drawing/2014/main" id="{80A4A67F-912E-6F87-2F36-E25BD615271D}"/>
              </a:ext>
            </a:extLst>
          </p:cNvPr>
          <p:cNvSpPr/>
          <p:nvPr/>
        </p:nvSpPr>
        <p:spPr>
          <a:xfrm>
            <a:off x="1210333" y="3381188"/>
            <a:ext cx="1588341" cy="586176"/>
          </a:xfrm>
          <a:prstGeom prst="roundRect">
            <a:avLst/>
          </a:prstGeom>
          <a:solidFill>
            <a:srgbClr val="300A6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latin typeface="Helvetica" panose="020B0604020202020204" pitchFamily="34" charset="0"/>
                <a:cs typeface="Helvetica" panose="020B0604020202020204" pitchFamily="34" charset="0"/>
              </a:rPr>
              <a:t>Posted articles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0047AAD-9234-4EF1-3449-6EF8A3910948}"/>
              </a:ext>
            </a:extLst>
          </p:cNvPr>
          <p:cNvGrpSpPr/>
          <p:nvPr/>
        </p:nvGrpSpPr>
        <p:grpSpPr>
          <a:xfrm>
            <a:off x="6123099" y="1277622"/>
            <a:ext cx="2661169" cy="914400"/>
            <a:chOff x="6123099" y="1277622"/>
            <a:chExt cx="2661169" cy="914400"/>
          </a:xfrm>
        </p:grpSpPr>
        <p:pic>
          <p:nvPicPr>
            <p:cNvPr id="30" name="Graphic 29" descr="Periodic Graph with solid fill">
              <a:extLst>
                <a:ext uri="{FF2B5EF4-FFF2-40B4-BE49-F238E27FC236}">
                  <a16:creationId xmlns:a16="http://schemas.microsoft.com/office/drawing/2014/main" id="{0A674104-70F7-8236-748D-2F62B1E7CFC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6123099" y="1277622"/>
              <a:ext cx="914400" cy="914400"/>
            </a:xfrm>
            <a:prstGeom prst="rect">
              <a:avLst/>
            </a:prstGeom>
          </p:spPr>
        </p:pic>
        <p:sp>
          <p:nvSpPr>
            <p:cNvPr id="7" name="Rounded Rectangle 4">
              <a:extLst>
                <a:ext uri="{FF2B5EF4-FFF2-40B4-BE49-F238E27FC236}">
                  <a16:creationId xmlns:a16="http://schemas.microsoft.com/office/drawing/2014/main" id="{C235FFCA-04A0-47EE-232C-C1B5D2C7FECE}"/>
                </a:ext>
              </a:extLst>
            </p:cNvPr>
            <p:cNvSpPr/>
            <p:nvPr/>
          </p:nvSpPr>
          <p:spPr>
            <a:xfrm>
              <a:off x="7195927" y="1441734"/>
              <a:ext cx="1588341" cy="586176"/>
            </a:xfrm>
            <a:prstGeom prst="roundRect">
              <a:avLst/>
            </a:prstGeom>
            <a:solidFill>
              <a:srgbClr val="300A6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>
                  <a:latin typeface="Helvetica" panose="020B0604020202020204" pitchFamily="34" charset="0"/>
                  <a:cs typeface="Helvetica" panose="020B0604020202020204" pitchFamily="34" charset="0"/>
                </a:rPr>
                <a:t>Aggregated data visuals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A4D8388-560B-3836-E02D-D356F7030C96}"/>
              </a:ext>
            </a:extLst>
          </p:cNvPr>
          <p:cNvGrpSpPr/>
          <p:nvPr/>
        </p:nvGrpSpPr>
        <p:grpSpPr>
          <a:xfrm>
            <a:off x="6123099" y="2539324"/>
            <a:ext cx="2661169" cy="914400"/>
            <a:chOff x="6123099" y="2539324"/>
            <a:chExt cx="2661169" cy="914400"/>
          </a:xfrm>
        </p:grpSpPr>
        <p:pic>
          <p:nvPicPr>
            <p:cNvPr id="44" name="Graphic 43" descr="Magnifying glass with solid fill">
              <a:extLst>
                <a:ext uri="{FF2B5EF4-FFF2-40B4-BE49-F238E27FC236}">
                  <a16:creationId xmlns:a16="http://schemas.microsoft.com/office/drawing/2014/main" id="{2F9E61AE-167B-1E0F-49A0-EA39F19DC5E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6123099" y="2539324"/>
              <a:ext cx="914400" cy="914400"/>
            </a:xfrm>
            <a:prstGeom prst="rect">
              <a:avLst/>
            </a:prstGeom>
          </p:spPr>
        </p:pic>
        <p:sp>
          <p:nvSpPr>
            <p:cNvPr id="8" name="Rounded Rectangle 4">
              <a:extLst>
                <a:ext uri="{FF2B5EF4-FFF2-40B4-BE49-F238E27FC236}">
                  <a16:creationId xmlns:a16="http://schemas.microsoft.com/office/drawing/2014/main" id="{F508BDD0-F7BE-8141-BF8E-3D580DCD58A4}"/>
                </a:ext>
              </a:extLst>
            </p:cNvPr>
            <p:cNvSpPr/>
            <p:nvPr/>
          </p:nvSpPr>
          <p:spPr>
            <a:xfrm>
              <a:off x="7195927" y="2703436"/>
              <a:ext cx="1588341" cy="586176"/>
            </a:xfrm>
            <a:prstGeom prst="roundRect">
              <a:avLst/>
            </a:prstGeom>
            <a:solidFill>
              <a:srgbClr val="300A6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>
                  <a:latin typeface="Helvetica" panose="020B0604020202020204" pitchFamily="34" charset="0"/>
                  <a:cs typeface="Helvetica" panose="020B0604020202020204" pitchFamily="34" charset="0"/>
                </a:rPr>
                <a:t>Semantic search</a:t>
              </a: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E19E5B9A-4C75-C130-B5FF-1F37DD9F507C}"/>
              </a:ext>
            </a:extLst>
          </p:cNvPr>
          <p:cNvGrpSpPr/>
          <p:nvPr/>
        </p:nvGrpSpPr>
        <p:grpSpPr>
          <a:xfrm>
            <a:off x="6123099" y="3851130"/>
            <a:ext cx="2661169" cy="914400"/>
            <a:chOff x="6123099" y="3851130"/>
            <a:chExt cx="2661169" cy="914400"/>
          </a:xfrm>
        </p:grpSpPr>
        <p:pic>
          <p:nvPicPr>
            <p:cNvPr id="46" name="Graphic 45" descr="Chat bubble with solid fill">
              <a:extLst>
                <a:ext uri="{FF2B5EF4-FFF2-40B4-BE49-F238E27FC236}">
                  <a16:creationId xmlns:a16="http://schemas.microsoft.com/office/drawing/2014/main" id="{256CED6D-1C03-D143-7DAB-474CC66B17BF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6123099" y="3851130"/>
              <a:ext cx="914400" cy="914400"/>
            </a:xfrm>
            <a:prstGeom prst="rect">
              <a:avLst/>
            </a:prstGeom>
          </p:spPr>
        </p:pic>
        <p:sp>
          <p:nvSpPr>
            <p:cNvPr id="9" name="Rounded Rectangle 4">
              <a:extLst>
                <a:ext uri="{FF2B5EF4-FFF2-40B4-BE49-F238E27FC236}">
                  <a16:creationId xmlns:a16="http://schemas.microsoft.com/office/drawing/2014/main" id="{80CFCE87-4ACA-997A-EF78-9BEC12823117}"/>
                </a:ext>
              </a:extLst>
            </p:cNvPr>
            <p:cNvSpPr/>
            <p:nvPr/>
          </p:nvSpPr>
          <p:spPr>
            <a:xfrm>
              <a:off x="7195927" y="4015242"/>
              <a:ext cx="1588341" cy="586176"/>
            </a:xfrm>
            <a:prstGeom prst="roundRect">
              <a:avLst/>
            </a:prstGeom>
            <a:solidFill>
              <a:srgbClr val="300A6E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>
                  <a:latin typeface="Helvetica" panose="020B0604020202020204" pitchFamily="34" charset="0"/>
                  <a:cs typeface="Helvetica" panose="020B0604020202020204" pitchFamily="34" charset="0"/>
                </a:rPr>
                <a:t>AI Chatbot</a:t>
              </a:r>
            </a:p>
          </p:txBody>
        </p:sp>
      </p:grpSp>
      <p:sp>
        <p:nvSpPr>
          <p:cNvPr id="16" name="Rounded Rectangle 4">
            <a:extLst>
              <a:ext uri="{FF2B5EF4-FFF2-40B4-BE49-F238E27FC236}">
                <a16:creationId xmlns:a16="http://schemas.microsoft.com/office/drawing/2014/main" id="{A9E3DF2F-5BAD-B9EC-8DA1-4971BC7FD4B5}"/>
              </a:ext>
            </a:extLst>
          </p:cNvPr>
          <p:cNvSpPr/>
          <p:nvPr/>
        </p:nvSpPr>
        <p:spPr>
          <a:xfrm>
            <a:off x="3724952" y="1466644"/>
            <a:ext cx="1588341" cy="586176"/>
          </a:xfrm>
          <a:prstGeom prst="roundRect">
            <a:avLst/>
          </a:prstGeom>
          <a:solidFill>
            <a:srgbClr val="F79443"/>
          </a:solidFill>
          <a:ln>
            <a:solidFill>
              <a:srgbClr val="300A6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Helvetica" panose="020B0604020202020204" pitchFamily="34" charset="0"/>
                <a:cs typeface="Helvetica" panose="020B0604020202020204" pitchFamily="34" charset="0"/>
              </a:rPr>
              <a:t>MySQL Connection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08E3C74-6DD2-7BEE-2EE2-A3C6C350DFA5}"/>
              </a:ext>
            </a:extLst>
          </p:cNvPr>
          <p:cNvCxnSpPr>
            <a:cxnSpLocks/>
          </p:cNvCxnSpPr>
          <p:nvPr/>
        </p:nvCxnSpPr>
        <p:spPr>
          <a:xfrm flipV="1">
            <a:off x="3020902" y="2932269"/>
            <a:ext cx="2996440" cy="634344"/>
          </a:xfrm>
          <a:prstGeom prst="straightConnector1">
            <a:avLst/>
          </a:prstGeom>
          <a:ln w="19050">
            <a:solidFill>
              <a:srgbClr val="300A6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34E9801-26D0-C3D9-6B59-E36EA7DF54AF}"/>
              </a:ext>
            </a:extLst>
          </p:cNvPr>
          <p:cNvCxnSpPr>
            <a:cxnSpLocks/>
          </p:cNvCxnSpPr>
          <p:nvPr/>
        </p:nvCxnSpPr>
        <p:spPr>
          <a:xfrm>
            <a:off x="3020902" y="3767214"/>
            <a:ext cx="2996440" cy="541116"/>
          </a:xfrm>
          <a:prstGeom prst="straightConnector1">
            <a:avLst/>
          </a:prstGeom>
          <a:ln w="19050">
            <a:solidFill>
              <a:srgbClr val="300A6E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ounded Rectangle 4">
            <a:extLst>
              <a:ext uri="{FF2B5EF4-FFF2-40B4-BE49-F238E27FC236}">
                <a16:creationId xmlns:a16="http://schemas.microsoft.com/office/drawing/2014/main" id="{5A3C4DBA-DAAC-4710-888F-8A372B0FD4D2}"/>
              </a:ext>
            </a:extLst>
          </p:cNvPr>
          <p:cNvSpPr/>
          <p:nvPr/>
        </p:nvSpPr>
        <p:spPr>
          <a:xfrm>
            <a:off x="3724952" y="2802451"/>
            <a:ext cx="1588341" cy="812124"/>
          </a:xfrm>
          <a:prstGeom prst="roundRect">
            <a:avLst/>
          </a:prstGeom>
          <a:solidFill>
            <a:srgbClr val="F79443"/>
          </a:solidFill>
          <a:ln>
            <a:solidFill>
              <a:srgbClr val="300A6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latin typeface="Helvetica" panose="020B0604020202020204" pitchFamily="34" charset="0"/>
                <a:cs typeface="Helvetica" panose="020B0604020202020204" pitchFamily="34" charset="0"/>
              </a:rPr>
              <a:t>Sentence Transformer embeddings</a:t>
            </a:r>
          </a:p>
        </p:txBody>
      </p:sp>
      <p:sp>
        <p:nvSpPr>
          <p:cNvPr id="25" name="Rounded Rectangle 4">
            <a:extLst>
              <a:ext uri="{FF2B5EF4-FFF2-40B4-BE49-F238E27FC236}">
                <a16:creationId xmlns:a16="http://schemas.microsoft.com/office/drawing/2014/main" id="{4404C482-096D-1BDC-467D-C2EFA0B1271A}"/>
              </a:ext>
            </a:extLst>
          </p:cNvPr>
          <p:cNvSpPr/>
          <p:nvPr/>
        </p:nvSpPr>
        <p:spPr>
          <a:xfrm>
            <a:off x="3724952" y="3842156"/>
            <a:ext cx="1588341" cy="391231"/>
          </a:xfrm>
          <a:prstGeom prst="roundRect">
            <a:avLst/>
          </a:prstGeom>
          <a:solidFill>
            <a:srgbClr val="F79443"/>
          </a:solidFill>
          <a:ln>
            <a:solidFill>
              <a:srgbClr val="300A6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>
                <a:latin typeface="Helvetica" panose="020B0604020202020204" pitchFamily="34" charset="0"/>
                <a:cs typeface="Helvetica" panose="020B0604020202020204" pitchFamily="34" charset="0"/>
              </a:rPr>
              <a:t>RAG LLM</a:t>
            </a:r>
          </a:p>
        </p:txBody>
      </p:sp>
    </p:spTree>
    <p:extLst>
      <p:ext uri="{BB962C8B-B14F-4D97-AF65-F5344CB8AC3E}">
        <p14:creationId xmlns:p14="http://schemas.microsoft.com/office/powerpoint/2010/main" val="18737175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2FCECA-EC1E-01F1-F303-961331EF82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>
                <a:solidFill>
                  <a:srgbClr val="F79443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Implementation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00FCE8-CAAE-185A-5C08-D09AF2A739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1600" y="1201376"/>
            <a:ext cx="6050000" cy="800089"/>
          </a:xfrm>
        </p:spPr>
        <p:txBody>
          <a:bodyPr>
            <a:normAutofit lnSpcReduction="10000"/>
          </a:bodyPr>
          <a:lstStyle/>
          <a:p>
            <a:pPr marL="114300" indent="0">
              <a:buNone/>
            </a:pPr>
            <a:r>
              <a:rPr lang="en-US" b="1">
                <a:solidFill>
                  <a:srgbClr val="300A6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Easy to implement</a:t>
            </a:r>
          </a:p>
          <a:p>
            <a:pPr marL="114300" indent="0">
              <a:buNone/>
            </a:pPr>
            <a:r>
              <a:rPr lang="en-US" i="1">
                <a:solidFill>
                  <a:srgbClr val="300A6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Get up and running </a:t>
            </a:r>
            <a:r>
              <a:rPr lang="en-US" b="1" i="1">
                <a:solidFill>
                  <a:srgbClr val="F79443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fast</a:t>
            </a:r>
            <a:r>
              <a:rPr lang="en-US" i="1">
                <a:solidFill>
                  <a:srgbClr val="300A6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– no complex set up or tools</a:t>
            </a:r>
          </a:p>
        </p:txBody>
      </p:sp>
      <p:pic>
        <p:nvPicPr>
          <p:cNvPr id="9" name="Graphic 8" descr="Mining tools with solid fill">
            <a:extLst>
              <a:ext uri="{FF2B5EF4-FFF2-40B4-BE49-F238E27FC236}">
                <a16:creationId xmlns:a16="http://schemas.microsoft.com/office/drawing/2014/main" id="{441BB437-3B69-0E9E-4B91-95E273AEE4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80998" y="1144220"/>
            <a:ext cx="914400" cy="914400"/>
          </a:xfrm>
          <a:prstGeom prst="rect">
            <a:avLst/>
          </a:prstGeom>
        </p:spPr>
      </p:pic>
      <p:pic>
        <p:nvPicPr>
          <p:cNvPr id="11" name="Graphic 10" descr="Battery charging with solid fill">
            <a:extLst>
              <a:ext uri="{FF2B5EF4-FFF2-40B4-BE49-F238E27FC236}">
                <a16:creationId xmlns:a16="http://schemas.microsoft.com/office/drawing/2014/main" id="{73F8BC7B-9B8D-71D2-C926-39A6C96372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80998" y="2351375"/>
            <a:ext cx="914400" cy="914400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0BB689FB-8293-BA0F-DF2C-A46970938735}"/>
              </a:ext>
            </a:extLst>
          </p:cNvPr>
          <p:cNvSpPr txBox="1">
            <a:spLocks/>
          </p:cNvSpPr>
          <p:nvPr/>
        </p:nvSpPr>
        <p:spPr>
          <a:xfrm>
            <a:off x="1671600" y="2391321"/>
            <a:ext cx="6503292" cy="834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buFont typeface="Arial"/>
              <a:buNone/>
            </a:pPr>
            <a:r>
              <a:rPr lang="en-US" b="1">
                <a:solidFill>
                  <a:srgbClr val="300A6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Limited resource usage</a:t>
            </a:r>
          </a:p>
          <a:p>
            <a:pPr marL="114300" indent="0">
              <a:buFont typeface="Arial"/>
              <a:buNone/>
            </a:pPr>
            <a:r>
              <a:rPr lang="en-US" i="1">
                <a:solidFill>
                  <a:srgbClr val="300A6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Operates on </a:t>
            </a:r>
            <a:r>
              <a:rPr lang="en-US" b="1" i="1">
                <a:solidFill>
                  <a:srgbClr val="F79443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minimal</a:t>
            </a:r>
            <a:r>
              <a:rPr lang="en-US" i="1">
                <a:solidFill>
                  <a:srgbClr val="300A6E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input, keeping cost and complexity </a:t>
            </a:r>
            <a:r>
              <a:rPr lang="en-US" b="1" i="1">
                <a:solidFill>
                  <a:srgbClr val="F79443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low</a:t>
            </a:r>
          </a:p>
        </p:txBody>
      </p:sp>
      <p:pic>
        <p:nvPicPr>
          <p:cNvPr id="5" name="Graphic 4" descr="Steering Wheel with solid fill">
            <a:extLst>
              <a:ext uri="{FF2B5EF4-FFF2-40B4-BE49-F238E27FC236}">
                <a16:creationId xmlns:a16="http://schemas.microsoft.com/office/drawing/2014/main" id="{720FDC94-0125-B985-E882-040A3B3FF32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80998" y="3558529"/>
            <a:ext cx="914400" cy="914400"/>
          </a:xfrm>
          <a:prstGeom prst="rect">
            <a:avLst/>
          </a:prstGeom>
        </p:spPr>
      </p:pic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82919809-15E1-60C9-EAE7-DA9FA58AC919}"/>
              </a:ext>
            </a:extLst>
          </p:cNvPr>
          <p:cNvSpPr txBox="1">
            <a:spLocks/>
          </p:cNvSpPr>
          <p:nvPr/>
        </p:nvSpPr>
        <p:spPr>
          <a:xfrm>
            <a:off x="1671600" y="3598475"/>
            <a:ext cx="6792462" cy="834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14300" indent="0">
              <a:buFont typeface="Arial"/>
              <a:buNone/>
            </a:pPr>
            <a:r>
              <a:rPr lang="en-US" b="1">
                <a:solidFill>
                  <a:srgbClr val="300A6E"/>
                </a:solidFill>
              </a:rPr>
              <a:t>High degree of control</a:t>
            </a:r>
          </a:p>
          <a:p>
            <a:pPr marL="114300" indent="0">
              <a:buFont typeface="Arial"/>
              <a:buNone/>
            </a:pPr>
            <a:r>
              <a:rPr lang="en-US" i="1">
                <a:solidFill>
                  <a:srgbClr val="300A6E"/>
                </a:solidFill>
              </a:rPr>
              <a:t>Fully customizable for </a:t>
            </a:r>
            <a:r>
              <a:rPr lang="en-US" b="1" i="1">
                <a:solidFill>
                  <a:srgbClr val="F79443"/>
                </a:solidFill>
              </a:rPr>
              <a:t>personalization</a:t>
            </a:r>
            <a:r>
              <a:rPr lang="en-US" i="1">
                <a:solidFill>
                  <a:srgbClr val="300A6E"/>
                </a:solidFill>
              </a:rPr>
              <a:t> and privacy purposes</a:t>
            </a:r>
          </a:p>
        </p:txBody>
      </p:sp>
    </p:spTree>
    <p:extLst>
      <p:ext uri="{BB962C8B-B14F-4D97-AF65-F5344CB8AC3E}">
        <p14:creationId xmlns:p14="http://schemas.microsoft.com/office/powerpoint/2010/main" val="27687510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35A3DF-57A0-7CB4-233F-A5E6A0E905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284" y="2396821"/>
            <a:ext cx="8031429" cy="704187"/>
          </a:xfrm>
        </p:spPr>
        <p:txBody>
          <a:bodyPr>
            <a:noAutofit/>
          </a:bodyPr>
          <a:lstStyle/>
          <a:p>
            <a:pPr marL="114300" indent="0">
              <a:buNone/>
            </a:pPr>
            <a:r>
              <a:rPr lang="en-US" sz="2400" b="1" dirty="0">
                <a:solidFill>
                  <a:srgbClr val="F79443"/>
                </a:solidFill>
              </a:rPr>
              <a:t>Join us to revolutionize the Swiss startup landscape.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5330AD-D4A9-1340-5826-C93884B1C0F5}"/>
              </a:ext>
            </a:extLst>
          </p:cNvPr>
          <p:cNvSpPr txBox="1"/>
          <p:nvPr/>
        </p:nvSpPr>
        <p:spPr>
          <a:xfrm>
            <a:off x="2524568" y="1648420"/>
            <a:ext cx="40948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solidFill>
                  <a:srgbClr val="300A6E"/>
                </a:solidFill>
                <a:latin typeface="Helvetica" pitchFamily="2" charset="0"/>
              </a:rPr>
              <a:t>TechBabies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DC6587-6547-1B83-F858-EE9731669253}"/>
              </a:ext>
            </a:extLst>
          </p:cNvPr>
          <p:cNvSpPr txBox="1"/>
          <p:nvPr/>
        </p:nvSpPr>
        <p:spPr>
          <a:xfrm>
            <a:off x="1693628" y="3252084"/>
            <a:ext cx="67109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>
                <a:solidFill>
                  <a:srgbClr val="300A6E"/>
                </a:solidFill>
              </a:rPr>
              <a:t>Mariapia</a:t>
            </a:r>
            <a:r>
              <a:rPr lang="en-US" b="1" dirty="0">
                <a:solidFill>
                  <a:srgbClr val="300A6E"/>
                </a:solidFill>
              </a:rPr>
              <a:t> Tedesco, Can </a:t>
            </a:r>
            <a:r>
              <a:rPr lang="en-US" b="1">
                <a:solidFill>
                  <a:srgbClr val="300A6E"/>
                </a:solidFill>
              </a:rPr>
              <a:t>Demirkol</a:t>
            </a:r>
            <a:r>
              <a:rPr lang="en-US" b="1" dirty="0">
                <a:solidFill>
                  <a:srgbClr val="300A6E"/>
                </a:solidFill>
              </a:rPr>
              <a:t>, Cosimo </a:t>
            </a:r>
            <a:r>
              <a:rPr lang="en-US" b="1">
                <a:solidFill>
                  <a:srgbClr val="300A6E"/>
                </a:solidFill>
              </a:rPr>
              <a:t>Naldi</a:t>
            </a:r>
            <a:r>
              <a:rPr lang="en-US" b="1" dirty="0">
                <a:solidFill>
                  <a:srgbClr val="300A6E"/>
                </a:solidFill>
              </a:rPr>
              <a:t>, Giacomo Silva.  </a:t>
            </a:r>
          </a:p>
        </p:txBody>
      </p:sp>
    </p:spTree>
    <p:extLst>
      <p:ext uri="{BB962C8B-B14F-4D97-AF65-F5344CB8AC3E}">
        <p14:creationId xmlns:p14="http://schemas.microsoft.com/office/powerpoint/2010/main" val="3849133378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da075d16-89e7-4c2b-af9f-ac237af115bb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DE860A4CCAE1E844B94818B653065F00" ma:contentTypeVersion="8" ma:contentTypeDescription="Creare un nuovo documento." ma:contentTypeScope="" ma:versionID="e3a68f2bb6f4adf750b5212a15b07665">
  <xsd:schema xmlns:xsd="http://www.w3.org/2001/XMLSchema" xmlns:xs="http://www.w3.org/2001/XMLSchema" xmlns:p="http://schemas.microsoft.com/office/2006/metadata/properties" xmlns:ns3="da075d16-89e7-4c2b-af9f-ac237af115bb" xmlns:ns4="6ab14f57-e699-43d4-90ca-1cc6b1de96a7" targetNamespace="http://schemas.microsoft.com/office/2006/metadata/properties" ma:root="true" ma:fieldsID="7381734daf23075d62537b408e625483" ns3:_="" ns4:_="">
    <xsd:import namespace="da075d16-89e7-4c2b-af9f-ac237af115bb"/>
    <xsd:import namespace="6ab14f57-e699-43d4-90ca-1cc6b1de96a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ObjectDetectorVersions" minOccurs="0"/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a075d16-89e7-4c2b-af9f-ac237af115b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_activity" ma:index="12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ab14f57-e699-43d4-90ca-1cc6b1de96a7" elementFormDefault="qualified">
    <xsd:import namespace="http://schemas.microsoft.com/office/2006/documentManagement/types"/>
    <xsd:import namespace="http://schemas.microsoft.com/office/infopath/2007/PartnerControls"/>
    <xsd:element name="SharedWithUsers" ma:index="13" nillable="true" ma:displayName="Condivis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4" nillable="true" ma:displayName="Condiviso con dettagli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5" nillable="true" ma:displayName="Hash suggerimento condivisione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7D354CC-FAE1-4A16-ABA1-2EE239FA21D1}">
  <ds:schemaRefs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purl.org/dc/terms/"/>
    <ds:schemaRef ds:uri="da075d16-89e7-4c2b-af9f-ac237af115bb"/>
    <ds:schemaRef ds:uri="http://purl.org/dc/dcmitype/"/>
    <ds:schemaRef ds:uri="http://schemas.openxmlformats.org/package/2006/metadata/core-properties"/>
    <ds:schemaRef ds:uri="http://schemas.microsoft.com/office/infopath/2007/PartnerControls"/>
    <ds:schemaRef ds:uri="6ab14f57-e699-43d4-90ca-1cc6b1de96a7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020F1997-F093-426F-B291-28196826AA2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9F7DED2-D623-422C-A417-3BA290B1479F}">
  <ds:schemaRefs>
    <ds:schemaRef ds:uri="6ab14f57-e699-43d4-90ca-1cc6b1de96a7"/>
    <ds:schemaRef ds:uri="da075d16-89e7-4c2b-af9f-ac237af115bb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105</Words>
  <Application>Microsoft Macintosh PowerPoint</Application>
  <PresentationFormat>Presentazione su schermo (16:9)</PresentationFormat>
  <Paragraphs>21</Paragraphs>
  <Slides>6</Slides>
  <Notes>2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2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6</vt:i4>
      </vt:variant>
    </vt:vector>
  </HeadingPairs>
  <TitlesOfParts>
    <vt:vector size="9" baseType="lpstr">
      <vt:lpstr>Arial</vt:lpstr>
      <vt:lpstr>Helvetica</vt:lpstr>
      <vt:lpstr>Simple Light</vt:lpstr>
      <vt:lpstr>Presentazione standard di PowerPoint</vt:lpstr>
      <vt:lpstr>Presentazione standard di PowerPoint</vt:lpstr>
      <vt:lpstr>Presentazione standard di PowerPoint</vt:lpstr>
      <vt:lpstr>The technology behind it</vt:lpstr>
      <vt:lpstr>Implementation 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MARIAPIA TEDESCO</cp:lastModifiedBy>
  <cp:revision>3</cp:revision>
  <dcterms:modified xsi:type="dcterms:W3CDTF">2025-04-16T16:22:27Z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0x010100DE860A4CCAE1E844B94818B653065F00</vt:lpwstr>
  </property>
</Properties>
</file>